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73" r:id="rId4"/>
    <p:sldId id="274" r:id="rId5"/>
    <p:sldId id="275" r:id="rId6"/>
    <p:sldId id="276" r:id="rId7"/>
    <p:sldId id="262" r:id="rId8"/>
    <p:sldId id="263" r:id="rId9"/>
    <p:sldId id="264" r:id="rId10"/>
    <p:sldId id="277" r:id="rId11"/>
    <p:sldId id="278" r:id="rId12"/>
    <p:sldId id="279" r:id="rId13"/>
    <p:sldId id="267" r:id="rId14"/>
    <p:sldId id="280" r:id="rId15"/>
    <p:sldId id="270" r:id="rId16"/>
    <p:sldId id="271" r:id="rId17"/>
    <p:sldId id="272" r:id="rId18"/>
    <p:sldId id="28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40" autoAdjust="0"/>
    <p:restoredTop sz="72487" autoAdjust="0"/>
  </p:normalViewPr>
  <p:slideViewPr>
    <p:cSldViewPr snapToGrid="0">
      <p:cViewPr varScale="1">
        <p:scale>
          <a:sx n="52" d="100"/>
          <a:sy n="52" d="100"/>
        </p:scale>
        <p:origin x="-1416"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353D3-7385-4392-8800-9C2573A48422}" type="datetimeFigureOut">
              <a:rPr lang="en-US" smtClean="0"/>
              <a:pPr/>
              <a:t>2/14/2018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98251-B21B-46E2-ADF9-74283CED5836}" type="slidenum">
              <a:rPr lang="en-US" smtClean="0"/>
              <a:pPr/>
              <a:t>‹#›</a:t>
            </a:fld>
            <a:endParaRPr lang="en-US" dirty="0"/>
          </a:p>
        </p:txBody>
      </p:sp>
    </p:spTree>
    <p:extLst>
      <p:ext uri="{BB962C8B-B14F-4D97-AF65-F5344CB8AC3E}">
        <p14:creationId xmlns:p14="http://schemas.microsoft.com/office/powerpoint/2010/main" xmlns="" val="4025318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a:t>
            </a:r>
            <a:r>
              <a:rPr lang="en-US" baseline="0" dirty="0" smtClean="0"/>
              <a:t> training session will target criminal detectives with an aim of helping them to improve their goals setting skills. The entire training will involve 20 to 30 students who are still trainees in the criminal Investigation Department. I will </a:t>
            </a:r>
            <a:r>
              <a:rPr lang="en-US" baseline="0" dirty="0" smtClean="0"/>
              <a:t>require a spacious training room with well fitted </a:t>
            </a:r>
            <a:r>
              <a:rPr lang="en-US" baseline="0" dirty="0" smtClean="0"/>
              <a:t>chairs, well conditioned tables, boards and a good source of power to authorize demonstration. </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2</a:t>
            </a:fld>
            <a:endParaRPr lang="en-US" dirty="0"/>
          </a:p>
        </p:txBody>
      </p:sp>
    </p:spTree>
    <p:extLst>
      <p:ext uri="{BB962C8B-B14F-4D97-AF65-F5344CB8AC3E}">
        <p14:creationId xmlns:p14="http://schemas.microsoft.com/office/powerpoint/2010/main" xmlns="" val="2986187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training session will be oriented towards imparting</a:t>
            </a:r>
            <a:r>
              <a:rPr lang="en-US" baseline="0" dirty="0" smtClean="0"/>
              <a:t> goal setting skills to the criminal detectives by meeting different objectives. I require the trainees to remain focused in the entire session to </a:t>
            </a:r>
            <a:r>
              <a:rPr lang="en-US" baseline="0" dirty="0" smtClean="0"/>
              <a:t>get </a:t>
            </a:r>
            <a:r>
              <a:rPr lang="en-US" baseline="0" dirty="0" smtClean="0"/>
              <a:t>conversant with what is anticipated. An evaluation test will be provided </a:t>
            </a:r>
            <a:r>
              <a:rPr lang="en-US" baseline="0" dirty="0" smtClean="0"/>
              <a:t>at the </a:t>
            </a:r>
            <a:r>
              <a:rPr lang="en-US" baseline="0" dirty="0" smtClean="0"/>
              <a:t>end of the training to examine what the trainees have achieved.</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3</a:t>
            </a:fld>
            <a:endParaRPr lang="en-US" dirty="0"/>
          </a:p>
        </p:txBody>
      </p:sp>
    </p:spTree>
    <p:extLst>
      <p:ext uri="{BB962C8B-B14F-4D97-AF65-F5344CB8AC3E}">
        <p14:creationId xmlns:p14="http://schemas.microsoft.com/office/powerpoint/2010/main" xmlns="" val="107214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a:t>
            </a:r>
            <a:r>
              <a:rPr lang="en-US" baseline="0" dirty="0" smtClean="0"/>
              <a:t> </a:t>
            </a:r>
            <a:r>
              <a:rPr lang="en-US" baseline="0" dirty="0" smtClean="0"/>
              <a:t>use trainee friendly </a:t>
            </a:r>
            <a:r>
              <a:rPr lang="en-US" baseline="0" dirty="0" smtClean="0"/>
              <a:t>evaluation procedure. As such, I will provide a written test comprised of questions which requires multiple responses. Also, I will include true/false </a:t>
            </a:r>
            <a:r>
              <a:rPr lang="en-US" baseline="0" dirty="0" smtClean="0"/>
              <a:t>questions </a:t>
            </a:r>
            <a:r>
              <a:rPr lang="en-US" baseline="0" dirty="0" smtClean="0"/>
              <a:t>in my evaluation test. I will incorporate both lecture and demonstration instructional methodologies to impart knowledge to the trainees. </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4</a:t>
            </a:fld>
            <a:endParaRPr lang="en-US" dirty="0"/>
          </a:p>
        </p:txBody>
      </p:sp>
    </p:spTree>
    <p:extLst>
      <p:ext uri="{BB962C8B-B14F-4D97-AF65-F5344CB8AC3E}">
        <p14:creationId xmlns:p14="http://schemas.microsoft.com/office/powerpoint/2010/main" xmlns="" val="3263655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training is</a:t>
            </a:r>
            <a:r>
              <a:rPr lang="en-US" baseline="0" dirty="0" smtClean="0"/>
              <a:t> </a:t>
            </a:r>
            <a:r>
              <a:rPr lang="en-US" baseline="0" dirty="0" smtClean="0"/>
              <a:t> trainee centered </a:t>
            </a:r>
            <a:r>
              <a:rPr lang="en-US" baseline="0" dirty="0" smtClean="0"/>
              <a:t>and hence I will require a lot of training materials to get learners engaged. The training materials required includes plain papers, notebooks, pen, pencil, flip charts and computer and projector. Leaners will be engaged in many drawings and sketches by sampling crime scenes through drawing.</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5</a:t>
            </a:fld>
            <a:endParaRPr lang="en-US" dirty="0"/>
          </a:p>
        </p:txBody>
      </p:sp>
    </p:spTree>
    <p:extLst>
      <p:ext uri="{BB962C8B-B14F-4D97-AF65-F5344CB8AC3E}">
        <p14:creationId xmlns:p14="http://schemas.microsoft.com/office/powerpoint/2010/main" xmlns="" val="1089292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Additional materials such as videocassette recorder, lap-top computer, flip chart and projects </a:t>
            </a:r>
            <a:r>
              <a:rPr lang="en-US" sz="1200" baseline="0" dirty="0" smtClean="0">
                <a:effectLst/>
                <a:latin typeface="Times New Roman" panose="02020603050405020304" pitchFamily="18" charset="0"/>
                <a:cs typeface="Times New Roman" panose="02020603050405020304" pitchFamily="18" charset="0"/>
              </a:rPr>
              <a:t>is also required</a:t>
            </a:r>
            <a:r>
              <a:rPr lang="en-US" baseline="0" dirty="0" smtClean="0"/>
              <a:t>. The listed items will be essential for showing trainees on how they can come up with comprehensive goals once presented with recorded evidences of crime. Moreover, they will enable us to come up with locally recorded samples and try to set goals to support our training.</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6</a:t>
            </a:fld>
            <a:endParaRPr lang="en-US" dirty="0"/>
          </a:p>
        </p:txBody>
      </p:sp>
    </p:spTree>
    <p:extLst>
      <p:ext uri="{BB962C8B-B14F-4D97-AF65-F5344CB8AC3E}">
        <p14:creationId xmlns:p14="http://schemas.microsoft.com/office/powerpoint/2010/main" xmlns="" val="2558355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a:t>
            </a:r>
            <a:r>
              <a:rPr lang="en-US" baseline="0" dirty="0" smtClean="0"/>
              <a:t> the training is quite sensitive and informative, I will provide material handouts to supply us with sufficient understanding of the goal setting tips and their significances. The recommended handouts includes the hate crime training, crime scene investigation, case studies and hearsays and the PowerPoint presentation. All students will be required to participate by reading and understanding content in these handouts thus making  the session more leaner oriented.</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7</a:t>
            </a:fld>
            <a:endParaRPr lang="en-US" dirty="0"/>
          </a:p>
        </p:txBody>
      </p:sp>
    </p:spTree>
    <p:extLst>
      <p:ext uri="{BB962C8B-B14F-4D97-AF65-F5344CB8AC3E}">
        <p14:creationId xmlns:p14="http://schemas.microsoft.com/office/powerpoint/2010/main" xmlns="" val="1142679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 will introduce</a:t>
            </a:r>
            <a:r>
              <a:rPr lang="en-US" baseline="0" dirty="0" smtClean="0">
                <a:latin typeface="Times New Roman" panose="02020603050405020304" pitchFamily="18" charset="0"/>
                <a:cs typeface="Times New Roman" panose="02020603050405020304" pitchFamily="18" charset="0"/>
              </a:rPr>
              <a:t> the lesson by posing a  basic question to the leaners. I will allow them to briefly discuss the question with their colleagues and provide a comprehensive response to be discussed by the whole population. I will request the trainees to recognize participation of every learner’s response wit a clap to make the class accommodative and interesting. Learner should start taking notes for the most significant points in the training.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6C98251-B21B-46E2-ADF9-74283CED5836}" type="slidenum">
              <a:rPr lang="en-US" smtClean="0"/>
              <a:pPr/>
              <a:t>8</a:t>
            </a:fld>
            <a:endParaRPr lang="en-US" dirty="0"/>
          </a:p>
        </p:txBody>
      </p:sp>
    </p:spTree>
    <p:extLst>
      <p:ext uri="{BB962C8B-B14F-4D97-AF65-F5344CB8AC3E}">
        <p14:creationId xmlns:p14="http://schemas.microsoft.com/office/powerpoint/2010/main" xmlns="" val="2892436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a:t>
            </a:r>
            <a:r>
              <a:rPr lang="en-US" baseline="0" dirty="0" smtClean="0"/>
              <a:t>s setting in crime detection should be conducted prior any other action (</a:t>
            </a:r>
            <a:r>
              <a:rPr lang="en-US" sz="1200" dirty="0" smtClean="0">
                <a:effectLst/>
                <a:latin typeface="Times New Roman" panose="02020603050405020304" pitchFamily="18" charset="0"/>
                <a:cs typeface="Times New Roman" panose="02020603050405020304" pitchFamily="18" charset="0"/>
              </a:rPr>
              <a:t>Hitt</a:t>
            </a:r>
            <a:r>
              <a:rPr lang="en-US" sz="1200" baseline="0" dirty="0" smtClean="0">
                <a:effectLst/>
                <a:latin typeface="Times New Roman" panose="02020603050405020304" pitchFamily="18" charset="0"/>
                <a:cs typeface="Times New Roman" panose="02020603050405020304" pitchFamily="18" charset="0"/>
              </a:rPr>
              <a:t> et al., 2017)</a:t>
            </a:r>
            <a:r>
              <a:rPr lang="en-US" baseline="0" dirty="0" smtClean="0"/>
              <a:t>. This is the most crucial thus, I will allow criminal detectives to gain focus on the topic of study and create a room for benchmarking what has been achieved. </a:t>
            </a:r>
          </a:p>
          <a:p>
            <a:r>
              <a:rPr lang="en-US" baseline="0" dirty="0" smtClean="0"/>
              <a:t>There are various reasons for setting goal in crime detection and leaners should be well conversant with them for efficiency in the entire profession. To begin with, goals are established to enable detectives have something to focus on. Also, it allow for progress evaluation on whether the criminal detective is on the right track to attain set goals. Goal setting is essential for avoiding distractions and procrastination which often leads to time and resource wastage. </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9</a:t>
            </a:fld>
            <a:endParaRPr lang="en-US" dirty="0"/>
          </a:p>
        </p:txBody>
      </p:sp>
    </p:spTree>
    <p:extLst>
      <p:ext uri="{BB962C8B-B14F-4D97-AF65-F5344CB8AC3E}">
        <p14:creationId xmlns:p14="http://schemas.microsoft.com/office/powerpoint/2010/main" xmlns="" val="69758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a:t>
            </a:r>
            <a:r>
              <a:rPr lang="en-US" baseline="0" dirty="0" smtClean="0"/>
              <a:t> setting tips enable the detectives to devise quality goals in accordance with the expected features. One should identify the most desirable factors to investigate and ensure that your goals are specific, measurable, achievable and time bound. Crime detection goals should be presented in writing. Make a choice plan for preliminary actions and remain focused in the entire goal setting process.</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10</a:t>
            </a:fld>
            <a:endParaRPr lang="en-US" dirty="0"/>
          </a:p>
        </p:txBody>
      </p:sp>
    </p:spTree>
    <p:extLst>
      <p:ext uri="{BB962C8B-B14F-4D97-AF65-F5344CB8AC3E}">
        <p14:creationId xmlns:p14="http://schemas.microsoft.com/office/powerpoint/2010/main" xmlns="" val="2641353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three key factors that goal setting seeks to address and which are essential for the training process. These includes gathering pertinent information which will be used in proceeding and allow good judgment. Conducting interview to the relevant parties; the detectives should understand that goal setting is meant ease the process of crime detection by increasing credibility of the investigation through supporting interviews. Lastly, goal setting seeks to allow collecting facts and evidences concerning the crime scene. One should come up with goals which will enable him access the most accurate facts and evidences as well.</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11</a:t>
            </a:fld>
            <a:endParaRPr lang="en-US" dirty="0"/>
          </a:p>
        </p:txBody>
      </p:sp>
    </p:spTree>
    <p:extLst>
      <p:ext uri="{BB962C8B-B14F-4D97-AF65-F5344CB8AC3E}">
        <p14:creationId xmlns:p14="http://schemas.microsoft.com/office/powerpoint/2010/main" xmlns="" val="1503387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It is also good to understand the concept of goal evaluation. This will enable detectives to determine to what extend the goals have been accomplished.  Evaluation can be conducted by c</a:t>
            </a:r>
            <a:r>
              <a:rPr lang="en-US" dirty="0" smtClean="0"/>
              <a:t>hecking</a:t>
            </a:r>
            <a:r>
              <a:rPr lang="en-US" baseline="0" dirty="0" smtClean="0"/>
              <a:t> whether all goals have been achieved. Detectives should determine whether goals were over estimated, recommend for what to be improved next time, and come up with the lesson learned in the entire progress (</a:t>
            </a:r>
            <a:r>
              <a:rPr lang="en-US" sz="1200" dirty="0" smtClean="0">
                <a:effectLst/>
                <a:latin typeface="Times New Roman" panose="02020603050405020304" pitchFamily="18" charset="0"/>
                <a:cs typeface="Times New Roman" panose="02020603050405020304" pitchFamily="18" charset="0"/>
              </a:rPr>
              <a:t>Hitt</a:t>
            </a:r>
            <a:r>
              <a:rPr lang="en-US" sz="1200" baseline="0" dirty="0" smtClean="0">
                <a:effectLst/>
                <a:latin typeface="Times New Roman" panose="02020603050405020304" pitchFamily="18" charset="0"/>
                <a:cs typeface="Times New Roman" panose="02020603050405020304" pitchFamily="18" charset="0"/>
              </a:rPr>
              <a:t> et al., 2017)</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12</a:t>
            </a:fld>
            <a:endParaRPr lang="en-US" dirty="0"/>
          </a:p>
        </p:txBody>
      </p:sp>
    </p:spTree>
    <p:extLst>
      <p:ext uri="{BB962C8B-B14F-4D97-AF65-F5344CB8AC3E}">
        <p14:creationId xmlns:p14="http://schemas.microsoft.com/office/powerpoint/2010/main" xmlns="" val="902862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Graphics are essential in goal setting for crime</a:t>
            </a:r>
            <a:r>
              <a:rPr lang="en-US" baseline="0" dirty="0" smtClean="0"/>
              <a:t> detection (</a:t>
            </a:r>
            <a:r>
              <a:rPr lang="en-US" sz="1200" dirty="0" smtClean="0">
                <a:effectLst/>
                <a:latin typeface="Times New Roman" panose="02020603050405020304" pitchFamily="18" charset="0"/>
                <a:cs typeface="Times New Roman" panose="02020603050405020304" pitchFamily="18" charset="0"/>
              </a:rPr>
              <a:t>Hitt</a:t>
            </a:r>
            <a:r>
              <a:rPr lang="en-US" sz="1200" baseline="0" dirty="0" smtClean="0">
                <a:effectLst/>
                <a:latin typeface="Times New Roman" panose="02020603050405020304" pitchFamily="18" charset="0"/>
                <a:cs typeface="Times New Roman" panose="02020603050405020304" pitchFamily="18" charset="0"/>
              </a:rPr>
              <a:t> et al., 2017)</a:t>
            </a:r>
            <a:r>
              <a:rPr lang="en-US" baseline="0" dirty="0" smtClean="0"/>
              <a:t>. I will use them to increase the level of leaner participation in the training. Through sketching, drawing and analyzing pictures, the lamer is able to should understand the conditions present during the time of crime as well as propose what to be investigated in the study.</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13</a:t>
            </a:fld>
            <a:endParaRPr lang="en-US" dirty="0"/>
          </a:p>
        </p:txBody>
      </p:sp>
    </p:spTree>
    <p:extLst>
      <p:ext uri="{BB962C8B-B14F-4D97-AF65-F5344CB8AC3E}">
        <p14:creationId xmlns:p14="http://schemas.microsoft.com/office/powerpoint/2010/main" xmlns="" val="2099563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 setting for</a:t>
            </a:r>
            <a:r>
              <a:rPr lang="en-US" baseline="0" dirty="0" smtClean="0"/>
              <a:t> criminal detectives is a sensitive process, and thus, </a:t>
            </a:r>
            <a:r>
              <a:rPr lang="en-US" baseline="0" dirty="0" smtClean="0"/>
              <a:t>criminal </a:t>
            </a:r>
            <a:r>
              <a:rPr lang="en-US" baseline="0" dirty="0" smtClean="0"/>
              <a:t>detectives should be cautious about </a:t>
            </a:r>
            <a:r>
              <a:rPr lang="en-US" baseline="0" dirty="0" smtClean="0"/>
              <a:t>the possible </a:t>
            </a:r>
            <a:r>
              <a:rPr lang="en-US" baseline="0" dirty="0" smtClean="0"/>
              <a:t>challenges. According to Sooniste et al. (2017), it is curtailed by biases where detectives only </a:t>
            </a:r>
            <a:r>
              <a:rPr lang="en-US" baseline="0" dirty="0" smtClean="0"/>
              <a:t>focus </a:t>
            </a:r>
            <a:r>
              <a:rPr lang="en-US" baseline="0" dirty="0" smtClean="0"/>
              <a:t>on strengths while neglecting weaknesses. There is lack of clarity in crime scenes meaning that some scenes are not  well understood hence making it hard to make decisions. Goal setting is challenged </a:t>
            </a:r>
            <a:r>
              <a:rPr lang="en-US" baseline="0" dirty="0" smtClean="0"/>
              <a:t>by </a:t>
            </a:r>
            <a:r>
              <a:rPr lang="en-US" baseline="0" dirty="0" smtClean="0"/>
              <a:t>high expectations from victims as they think everything can be evenly sorted without much cost.  There is lack of teamwork when unfolding these goals. Also, some goals are risky and unmeasurable hence lack of proper incorporation of goals in the action plan.</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14</a:t>
            </a:fld>
            <a:endParaRPr lang="en-US" dirty="0"/>
          </a:p>
        </p:txBody>
      </p:sp>
    </p:spTree>
    <p:extLst>
      <p:ext uri="{BB962C8B-B14F-4D97-AF65-F5344CB8AC3E}">
        <p14:creationId xmlns:p14="http://schemas.microsoft.com/office/powerpoint/2010/main" xmlns="" val="2138479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To</a:t>
            </a:r>
            <a:r>
              <a:rPr lang="en-US" baseline="0" dirty="0" smtClean="0"/>
              <a:t> this extend, we realize that goal setting is a quite essential process in criminal detection thus it has wider applications. As evident, set g</a:t>
            </a:r>
            <a:r>
              <a:rPr lang="en-US" dirty="0" smtClean="0"/>
              <a:t>oals</a:t>
            </a:r>
            <a:r>
              <a:rPr lang="en-US" baseline="0" dirty="0" smtClean="0"/>
              <a:t> can be used in determining the order of events in the entire study (Sooniste et al., 2017). They help in collecting evidence and facts. They are used to maintain focus and teamwork during criminal detection.</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15</a:t>
            </a:fld>
            <a:endParaRPr lang="en-US" dirty="0"/>
          </a:p>
        </p:txBody>
      </p:sp>
    </p:spTree>
    <p:extLst>
      <p:ext uri="{BB962C8B-B14F-4D97-AF65-F5344CB8AC3E}">
        <p14:creationId xmlns:p14="http://schemas.microsoft.com/office/powerpoint/2010/main" xmlns="" val="2377376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leaner should refocus</a:t>
            </a:r>
            <a:r>
              <a:rPr lang="en-US" baseline="0" dirty="0" smtClean="0"/>
              <a:t> on all factors analyzed in the training presentation and determine what he has learned. Additional questions are expected to address any complex or unclear questions. </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16</a:t>
            </a:fld>
            <a:endParaRPr lang="en-US" dirty="0"/>
          </a:p>
        </p:txBody>
      </p:sp>
    </p:spTree>
    <p:extLst>
      <p:ext uri="{BB962C8B-B14F-4D97-AF65-F5344CB8AC3E}">
        <p14:creationId xmlns:p14="http://schemas.microsoft.com/office/powerpoint/2010/main" xmlns="" val="788995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 learner is</a:t>
            </a:r>
            <a:r>
              <a:rPr lang="en-US" baseline="0" dirty="0" smtClean="0"/>
              <a:t> expected to provide responses to the questions presented in trainee evaluation test without influence. Also, learner should help in accessing the qualities of the trainer by filling trainer evaluation feedback form.</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17</a:t>
            </a:fld>
            <a:endParaRPr lang="en-US" dirty="0"/>
          </a:p>
        </p:txBody>
      </p:sp>
    </p:spTree>
    <p:extLst>
      <p:ext uri="{BB962C8B-B14F-4D97-AF65-F5344CB8AC3E}">
        <p14:creationId xmlns:p14="http://schemas.microsoft.com/office/powerpoint/2010/main" xmlns="" val="327172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426238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341193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85109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307688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2599505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2811750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358084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1448306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496511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1141513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2773709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2474323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110714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1656597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3527104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1367159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3948983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6D620BC-912F-4E42-BD5F-A9D911AB2CBE}" type="datetimeFigureOut">
              <a:rPr lang="en-US" smtClean="0"/>
              <a:pPr/>
              <a:t>2/14/2018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9B55CF-00DD-406D-A033-34250EEA7918}" type="slidenum">
              <a:rPr lang="en-US" smtClean="0"/>
              <a:pPr/>
              <a:t>‹#›</a:t>
            </a:fld>
            <a:endParaRPr lang="en-US" dirty="0"/>
          </a:p>
        </p:txBody>
      </p:sp>
    </p:spTree>
    <p:extLst>
      <p:ext uri="{BB962C8B-B14F-4D97-AF65-F5344CB8AC3E}">
        <p14:creationId xmlns:p14="http://schemas.microsoft.com/office/powerpoint/2010/main" xmlns="" val="3227232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26271" y="2601558"/>
            <a:ext cx="9404723" cy="1400530"/>
          </a:xfrm>
        </p:spPr>
        <p:txBody>
          <a:bodyPr/>
          <a:lstStyle/>
          <a:p>
            <a:pPr algn="ctr"/>
            <a:r>
              <a:rPr lang="en-US" sz="3600" dirty="0" smtClean="0">
                <a:latin typeface="Times New Roman" panose="02020603050405020304" pitchFamily="18" charset="0"/>
                <a:cs typeface="Times New Roman" panose="02020603050405020304" pitchFamily="18" charset="0"/>
              </a:rPr>
              <a:t>Course </a:t>
            </a:r>
            <a:r>
              <a:rPr lang="en-US" sz="3600" dirty="0" smtClean="0">
                <a:latin typeface="Times New Roman" panose="02020603050405020304" pitchFamily="18" charset="0"/>
                <a:cs typeface="Times New Roman" panose="02020603050405020304" pitchFamily="18" charset="0"/>
              </a:rPr>
              <a:t>T</a:t>
            </a:r>
            <a:r>
              <a:rPr lang="en-US" sz="3600" dirty="0" smtClean="0">
                <a:latin typeface="Times New Roman" panose="02020603050405020304" pitchFamily="18" charset="0"/>
                <a:cs typeface="Times New Roman" panose="02020603050405020304" pitchFamily="18" charset="0"/>
              </a:rPr>
              <a:t>itle</a:t>
            </a:r>
            <a:r>
              <a:rPr lang="en-US" sz="3600" dirty="0" smtClean="0">
                <a:latin typeface="Times New Roman" panose="02020603050405020304" pitchFamily="18" charset="0"/>
                <a:cs typeface="Times New Roman" panose="02020603050405020304" pitchFamily="18" charset="0"/>
              </a:rPr>
              <a:t>: Annual Training</a:t>
            </a:r>
            <a:r>
              <a:rPr lang="en-US" sz="3600" dirty="0" smtClean="0">
                <a:latin typeface="Times New Roman" panose="02020603050405020304" pitchFamily="18" charset="0"/>
                <a:cs typeface="Times New Roman" panose="02020603050405020304" pitchFamily="18" charset="0"/>
              </a:rPr>
              <a:t>.</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Topic: Goal setting for Criminal Detectives.</a:t>
            </a:r>
            <a:br>
              <a:rPr lang="en-US" sz="3600" dirty="0" smtClean="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31821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29" y="1267547"/>
            <a:ext cx="10690915" cy="5006340"/>
          </a:xfrm>
        </p:spPr>
        <p:txBody>
          <a:bodyPr/>
          <a:lstStyle/>
          <a:p>
            <a:r>
              <a:rPr lang="en-US" sz="2800" dirty="0" smtClean="0">
                <a:latin typeface="Times New Roman" panose="02020603050405020304" pitchFamily="18" charset="0"/>
                <a:cs typeface="Times New Roman" panose="02020603050405020304" pitchFamily="18" charset="0"/>
              </a:rPr>
              <a:t>Target Populations:   Criminal Detectives.</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Number of students:  20 – 30.</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Space Requirements: </a:t>
            </a:r>
            <a:r>
              <a:rPr lang="en-US" sz="2800" dirty="0">
                <a:latin typeface="Times New Roman" panose="02020603050405020304" pitchFamily="18" charset="0"/>
                <a:cs typeface="Times New Roman" panose="02020603050405020304" pitchFamily="18" charset="0"/>
              </a:rPr>
              <a:t>Training room with chairs, tables, white boards and </a:t>
            </a:r>
            <a:r>
              <a:rPr lang="en-US" sz="2800" dirty="0" smtClean="0">
                <a:latin typeface="Times New Roman" panose="02020603050405020304" pitchFamily="18" charset="0"/>
                <a:cs typeface="Times New Roman" panose="02020603050405020304" pitchFamily="18" charset="0"/>
              </a:rPr>
              <a:t>                        							good </a:t>
            </a:r>
            <a:r>
              <a:rPr lang="en-US" sz="2800" dirty="0">
                <a:latin typeface="Times New Roman" panose="02020603050405020304" pitchFamily="18" charset="0"/>
                <a:cs typeface="Times New Roman" panose="02020603050405020304" pitchFamily="18" charset="0"/>
              </a:rPr>
              <a:t>source of power</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9453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b="1" dirty="0">
                <a:latin typeface="Times New Roman" panose="02020603050405020304" pitchFamily="18" charset="0"/>
                <a:cs typeface="Times New Roman" panose="02020603050405020304" pitchFamily="18" charset="0"/>
              </a:rPr>
              <a:t>Performance Objectives:</a:t>
            </a: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347473" y="1093113"/>
            <a:ext cx="11448288" cy="5764887"/>
          </a:xfrm>
        </p:spPr>
        <p:txBody>
          <a:bodyPr>
            <a:noAutofit/>
          </a:bodyPr>
          <a:lstStyle/>
          <a:p>
            <a:pPr lvl="0"/>
            <a:r>
              <a:rPr lang="en-US" sz="2800" dirty="0">
                <a:latin typeface="Times New Roman" pitchFamily="18" charset="0"/>
                <a:cs typeface="Times New Roman" pitchFamily="18" charset="0"/>
              </a:rPr>
              <a:t>Define a goal?</a:t>
            </a:r>
          </a:p>
          <a:p>
            <a:pPr lvl="0"/>
            <a:r>
              <a:rPr lang="en-US" sz="2800" dirty="0">
                <a:latin typeface="Times New Roman" pitchFamily="18" charset="0"/>
                <a:cs typeface="Times New Roman" pitchFamily="18" charset="0"/>
              </a:rPr>
              <a:t>Explain the significance of goal setting in crime investigations.</a:t>
            </a:r>
          </a:p>
          <a:p>
            <a:pPr lvl="0"/>
            <a:r>
              <a:rPr lang="en-US" sz="2800" dirty="0">
                <a:latin typeface="Times New Roman" pitchFamily="18" charset="0"/>
                <a:cs typeface="Times New Roman" pitchFamily="18" charset="0"/>
              </a:rPr>
              <a:t>Outline steps for goal setting. </a:t>
            </a:r>
          </a:p>
          <a:p>
            <a:pPr lvl="0"/>
            <a:r>
              <a:rPr lang="en-US" sz="2800" dirty="0">
                <a:latin typeface="Times New Roman" pitchFamily="18" charset="0"/>
                <a:cs typeface="Times New Roman" pitchFamily="18" charset="0"/>
              </a:rPr>
              <a:t>State and explain three aspects of crime investigations that criminal detective goals seeks to address.</a:t>
            </a:r>
          </a:p>
          <a:p>
            <a:pPr lvl="0"/>
            <a:r>
              <a:rPr lang="en-US" sz="2800" dirty="0">
                <a:latin typeface="Times New Roman" pitchFamily="18" charset="0"/>
                <a:cs typeface="Times New Roman" pitchFamily="18" charset="0"/>
              </a:rPr>
              <a:t>State two contributions of photographs, sketches, video, images and drawings.</a:t>
            </a:r>
          </a:p>
          <a:p>
            <a:pPr lvl="0"/>
            <a:r>
              <a:rPr lang="en-US" sz="2800" dirty="0">
                <a:latin typeface="Times New Roman" pitchFamily="18" charset="0"/>
                <a:cs typeface="Times New Roman" pitchFamily="18" charset="0"/>
              </a:rPr>
              <a:t>Outline steps to evaluate whether set goals and objectives have been accomplished in the investigation.</a:t>
            </a:r>
          </a:p>
          <a:p>
            <a:r>
              <a:rPr lang="en-US" sz="2800" dirty="0">
                <a:latin typeface="Times New Roman" pitchFamily="18" charset="0"/>
                <a:cs typeface="Times New Roman" pitchFamily="18" charset="0"/>
              </a:rPr>
              <a:t>State and explain any four challenges. </a:t>
            </a:r>
          </a:p>
        </p:txBody>
      </p:sp>
    </p:spTree>
    <p:extLst>
      <p:ext uri="{BB962C8B-B14F-4D97-AF65-F5344CB8AC3E}">
        <p14:creationId xmlns:p14="http://schemas.microsoft.com/office/powerpoint/2010/main" xmlns="" val="133434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247445"/>
            <a:ext cx="9404723" cy="1400530"/>
          </a:xfrm>
        </p:spPr>
        <p:txBody>
          <a:bodyPr/>
          <a:lstStyle/>
          <a:p>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38912" y="1231824"/>
            <a:ext cx="10936224" cy="4583760"/>
          </a:xfrm>
        </p:spPr>
        <p:txBody>
          <a:bodyPr>
            <a:normAutofit/>
          </a:bodyPr>
          <a:lstStyle/>
          <a:p>
            <a:pPr marL="0" lvl="0" indent="0">
              <a:buNone/>
            </a:pPr>
            <a:r>
              <a:rPr lang="en-US" sz="2800" b="1" dirty="0">
                <a:latin typeface="Times New Roman" panose="02020603050405020304" pitchFamily="18" charset="0"/>
                <a:cs typeface="Times New Roman" panose="02020603050405020304" pitchFamily="18" charset="0"/>
              </a:rPr>
              <a:t>Evaluation Procedures</a:t>
            </a:r>
            <a:endParaRPr lang="en-US" sz="2800" dirty="0" smtClean="0">
              <a:latin typeface="Times New Roman" panose="02020603050405020304" pitchFamily="18" charset="0"/>
              <a:cs typeface="Times New Roman" panose="02020603050405020304" pitchFamily="18" charset="0"/>
            </a:endParaRPr>
          </a:p>
          <a:p>
            <a:pPr marL="0" lvl="0" indent="0">
              <a:buNone/>
            </a:pPr>
            <a:r>
              <a:rPr lang="en-US" sz="2800" dirty="0" smtClean="0">
                <a:latin typeface="Times New Roman" panose="02020603050405020304" pitchFamily="18" charset="0"/>
                <a:cs typeface="Times New Roman" panose="02020603050405020304" pitchFamily="18" charset="0"/>
              </a:rPr>
              <a:t>Written </a:t>
            </a:r>
            <a:r>
              <a:rPr lang="en-US" sz="2800" dirty="0">
                <a:latin typeface="Times New Roman" panose="02020603050405020304" pitchFamily="18" charset="0"/>
                <a:cs typeface="Times New Roman" panose="02020603050405020304" pitchFamily="18" charset="0"/>
              </a:rPr>
              <a:t>test that will consist of true/false and multiple answers.</a:t>
            </a:r>
          </a:p>
          <a:p>
            <a:pPr marL="0" indent="0">
              <a:buNone/>
            </a:pPr>
            <a:r>
              <a:rPr lang="en-US" sz="2800" b="1" dirty="0" smtClean="0">
                <a:latin typeface="Times New Roman" panose="02020603050405020304" pitchFamily="18" charset="0"/>
                <a:cs typeface="Times New Roman" panose="02020603050405020304" pitchFamily="18" charset="0"/>
              </a:rPr>
              <a:t>Methods/Strategies</a:t>
            </a:r>
          </a:p>
          <a:p>
            <a:pPr lvl="0"/>
            <a:r>
              <a:rPr lang="en-US" sz="2800" dirty="0">
                <a:latin typeface="Times New Roman" panose="02020603050405020304" pitchFamily="18" charset="0"/>
                <a:cs typeface="Times New Roman" panose="02020603050405020304" pitchFamily="18" charset="0"/>
              </a:rPr>
              <a:t>Lecture</a:t>
            </a:r>
          </a:p>
          <a:p>
            <a:r>
              <a:rPr lang="en-US" sz="2800" dirty="0">
                <a:latin typeface="Times New Roman" panose="02020603050405020304" pitchFamily="18" charset="0"/>
                <a:cs typeface="Times New Roman" panose="02020603050405020304" pitchFamily="18" charset="0"/>
              </a:rPr>
              <a:t>Demonstrations</a:t>
            </a:r>
          </a:p>
        </p:txBody>
      </p:sp>
    </p:spTree>
    <p:extLst>
      <p:ext uri="{BB962C8B-B14F-4D97-AF65-F5344CB8AC3E}">
        <p14:creationId xmlns:p14="http://schemas.microsoft.com/office/powerpoint/2010/main" xmlns="" val="389336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89" y="1487888"/>
            <a:ext cx="9404723" cy="1400530"/>
          </a:xfrm>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931733576"/>
              </p:ext>
            </p:extLst>
          </p:nvPr>
        </p:nvGraphicFramePr>
        <p:xfrm>
          <a:off x="264823" y="1541297"/>
          <a:ext cx="4241199" cy="4267200"/>
        </p:xfrm>
        <a:graphic>
          <a:graphicData uri="http://schemas.openxmlformats.org/drawingml/2006/table">
            <a:tbl>
              <a:tblPr>
                <a:tableStyleId>{5C22544A-7EE6-4342-B048-85BDC9FD1C3A}</a:tableStyleId>
              </a:tblPr>
              <a:tblGrid>
                <a:gridCol w="4241199"/>
              </a:tblGrid>
              <a:tr h="375106">
                <a:tc>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Training Materials: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726308">
                <a:tc>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Paper</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Pen</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Pencil</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Computer</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Projector</a:t>
                      </a:r>
                    </a:p>
                    <a:p>
                      <a:pPr marL="0" marR="0">
                        <a:spcBef>
                          <a:spcPts val="0"/>
                        </a:spcBef>
                        <a:spcAft>
                          <a:spcPts val="0"/>
                        </a:spcAft>
                      </a:pPr>
                      <a:r>
                        <a:rPr lang="en-US" sz="2800" dirty="0" smtClean="0">
                          <a:effectLst/>
                          <a:latin typeface="Times New Roman" panose="02020603050405020304" pitchFamily="18" charset="0"/>
                          <a:cs typeface="Times New Roman" panose="02020603050405020304" pitchFamily="18" charset="0"/>
                        </a:rPr>
                        <a:t>PowerPoint</a:t>
                      </a:r>
                      <a:endParaRPr lang="en-US" sz="2800" dirty="0">
                        <a:effectLst/>
                        <a:latin typeface="Times New Roman" panose="02020603050405020304" pitchFamily="18" charset="0"/>
                        <a:cs typeface="Times New Roman" panose="02020603050405020304" pitchFamily="18" charset="0"/>
                      </a:endParaRP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Flip Chart &amp; Felt-tip pens</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422148513"/>
              </p:ext>
            </p:extLst>
          </p:nvPr>
        </p:nvGraphicFramePr>
        <p:xfrm>
          <a:off x="4809744" y="1078992"/>
          <a:ext cx="7382256" cy="4545430"/>
        </p:xfrm>
        <a:graphic>
          <a:graphicData uri="http://schemas.openxmlformats.org/drawingml/2006/table">
            <a:tbl>
              <a:tblPr>
                <a:tableStyleId>{5C22544A-7EE6-4342-B048-85BDC9FD1C3A}</a:tableStyleId>
              </a:tblPr>
              <a:tblGrid>
                <a:gridCol w="7382256"/>
              </a:tblGrid>
              <a:tr h="727090">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References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818340">
                <a:tc>
                  <a:txBody>
                    <a:bodyPr/>
                    <a:lstStyle/>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p>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Hitt, M. A., Jackson, S. E., Carmona, S., Bierman, L., Shalley, C. E., &amp; Wright, D. M. (2017). The Future of Strategy Implementation. In The Oxford Handbook of Strategy Implementation.</a:t>
                      </a:r>
                    </a:p>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Sooniste, T., Granhag, P. A., &amp; Strömwall, L. A. (2017). Training police investigators to interview to detect false intentions. Journal of Police and Criminal Psychology, 32(2), 152-162.</a:t>
                      </a: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234421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117379344"/>
              </p:ext>
            </p:extLst>
          </p:nvPr>
        </p:nvGraphicFramePr>
        <p:xfrm>
          <a:off x="2119042" y="549326"/>
          <a:ext cx="7748542" cy="5968376"/>
        </p:xfrm>
        <a:graphic>
          <a:graphicData uri="http://schemas.openxmlformats.org/drawingml/2006/table">
            <a:tbl>
              <a:tblPr>
                <a:tableStyleId>{5C22544A-7EE6-4342-B048-85BDC9FD1C3A}</a:tableStyleId>
              </a:tblPr>
              <a:tblGrid>
                <a:gridCol w="162560"/>
                <a:gridCol w="3577243"/>
                <a:gridCol w="737719"/>
                <a:gridCol w="3271020"/>
              </a:tblGrid>
              <a:tr h="425048">
                <a:tc gridSpan="4">
                  <a:txBody>
                    <a:bodyPr/>
                    <a:lstStyle/>
                    <a:p>
                      <a:pPr marL="0" marR="0">
                        <a:spcBef>
                          <a:spcPts val="200"/>
                        </a:spcBef>
                        <a:spcAft>
                          <a:spcPts val="0"/>
                        </a:spcAft>
                      </a:pPr>
                      <a:r>
                        <a:rPr lang="en-US" sz="2800" dirty="0">
                          <a:effectLst/>
                          <a:latin typeface="Times New Roman" panose="02020603050405020304" pitchFamily="18" charset="0"/>
                          <a:cs typeface="Times New Roman" panose="02020603050405020304" pitchFamily="18" charset="0"/>
                        </a:rPr>
                        <a:t>Equipment and Supplies Needed:</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40039">
                <a:tc>
                  <a:txBody>
                    <a:bodyPr/>
                    <a:lstStyle/>
                    <a:p>
                      <a:pPr marL="0" marR="0" algn="ctr">
                        <a:spcBef>
                          <a:spcPts val="200"/>
                        </a:spcBef>
                        <a:spcAft>
                          <a:spcPts val="0"/>
                        </a:spcAft>
                        <a:tabLst>
                          <a:tab pos="2743200" algn="ctr"/>
                          <a:tab pos="5486400" algn="r"/>
                          <a:tab pos="457200" algn="l"/>
                        </a:tabLst>
                      </a:pPr>
                      <a:r>
                        <a:rPr lang="en-US" sz="2800" dirty="0">
                          <a:effectLst/>
                          <a:latin typeface="Times New Roman" panose="02020603050405020304" pitchFamily="18" charset="0"/>
                          <a:cs typeface="Times New Roman" panose="02020603050405020304" pitchFamily="18" charset="0"/>
                        </a:rPr>
                        <a:t>1</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Multi-media projector</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tabLst>
                          <a:tab pos="2743200" algn="ctr"/>
                          <a:tab pos="5486400" algn="r"/>
                          <a:tab pos="457200" algn="l"/>
                        </a:tabLst>
                      </a:pPr>
                      <a:r>
                        <a:rPr lang="en-US" sz="2800" dirty="0">
                          <a:effectLst/>
                          <a:latin typeface="Times New Roman" panose="02020603050405020304" pitchFamily="18" charset="0"/>
                          <a:cs typeface="Times New Roman" panose="02020603050405020304" pitchFamily="18" charset="0"/>
                        </a:rPr>
                        <a:t>Other:</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0039">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1</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Lap-top computer</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800" dirty="0">
                          <a:effectLst/>
                          <a:latin typeface="Times New Roman" panose="02020603050405020304" pitchFamily="18" charset="0"/>
                          <a:cs typeface="Times New Roman" panose="02020603050405020304" pitchFamily="18" charset="0"/>
                        </a:rPr>
                        <a:t>(List)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0039">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VCR</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0039">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Flip chart frame</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0039">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Flip chart pad(s)/markers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0039">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Overhead projector</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0039">
                <a:tc>
                  <a:txBody>
                    <a:bodyPr/>
                    <a:lstStyle/>
                    <a:p>
                      <a:pPr marL="0" marR="0" algn="ctr">
                        <a:spcBef>
                          <a:spcPts val="20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Video monitor (TV)</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98252">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Video camera</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87625">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800" dirty="0">
                          <a:effectLst/>
                          <a:latin typeface="Times New Roman" panose="02020603050405020304" pitchFamily="18" charset="0"/>
                          <a:cs typeface="Times New Roman" panose="02020603050405020304" pitchFamily="18" charset="0"/>
                        </a:rPr>
                        <a:t>Dry-erase board/markers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49484">
                <a:tc>
                  <a:txBody>
                    <a:bodyPr/>
                    <a:lstStyle/>
                    <a:p>
                      <a:pPr marL="0" marR="0">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1906120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6014" y="1272525"/>
            <a:ext cx="9404723" cy="1400530"/>
          </a:xfrm>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514178570"/>
              </p:ext>
            </p:extLst>
          </p:nvPr>
        </p:nvGraphicFramePr>
        <p:xfrm>
          <a:off x="1842803" y="1389110"/>
          <a:ext cx="8136834" cy="3840480"/>
        </p:xfrm>
        <a:graphic>
          <a:graphicData uri="http://schemas.openxmlformats.org/drawingml/2006/table">
            <a:tbl>
              <a:tblPr>
                <a:tableStyleId>{5C22544A-7EE6-4342-B048-85BDC9FD1C3A}</a:tableStyleId>
              </a:tblPr>
              <a:tblGrid>
                <a:gridCol w="8136834"/>
              </a:tblGrid>
              <a:tr h="236581">
                <a:tc>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Student Materials and Handouts: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572836">
                <a:tc>
                  <a:txBody>
                    <a:bodyPr/>
                    <a:lstStyle/>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Handouts:</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“Hate Crime Training”</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“Crime Scene Investigation” </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“Hearsays and case studies”</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PowerPoint note sheets.</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2800" dirty="0">
                          <a:effectLst/>
                          <a:latin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402349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44562"/>
          </a:xfrm>
        </p:spPr>
        <p:txBody>
          <a:bodyPr/>
          <a:lstStyle/>
          <a:p>
            <a:pPr algn="ctr"/>
            <a:r>
              <a:rPr lang="en-US" sz="2800" b="1" dirty="0" smtClean="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p:cNvSpPr>
            <a:spLocks noGrp="1"/>
          </p:cNvSpPr>
          <p:nvPr>
            <p:ph idx="1"/>
          </p:nvPr>
        </p:nvSpPr>
        <p:spPr>
          <a:xfrm>
            <a:off x="1104293" y="1675546"/>
            <a:ext cx="8946541" cy="2611847"/>
          </a:xfrm>
        </p:spPr>
        <p:txBody>
          <a:bodyPr>
            <a:normAutofit/>
          </a:bodyPr>
          <a:lstStyle/>
          <a:p>
            <a:r>
              <a:rPr lang="en-US" sz="2800" dirty="0">
                <a:latin typeface="Times New Roman" panose="02020603050405020304" pitchFamily="18" charset="0"/>
                <a:cs typeface="Times New Roman" panose="02020603050405020304" pitchFamily="18" charset="0"/>
              </a:rPr>
              <a:t>The rationale for goal setting in crime detection.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Goal </a:t>
            </a:r>
            <a:r>
              <a:rPr lang="en-US" sz="2800" dirty="0">
                <a:latin typeface="Times New Roman" panose="02020603050405020304" pitchFamily="18" charset="0"/>
                <a:cs typeface="Times New Roman" panose="02020603050405020304" pitchFamily="18" charset="0"/>
              </a:rPr>
              <a:t>setting for crime detection are done for various reasons.</a:t>
            </a:r>
          </a:p>
          <a:p>
            <a:pPr marL="0" indent="0">
              <a:buNone/>
            </a:pPr>
            <a:r>
              <a:rPr lang="en-US" sz="2800" dirty="0">
                <a:latin typeface="Times New Roman" panose="02020603050405020304" pitchFamily="18" charset="0"/>
                <a:cs typeface="Times New Roman" panose="02020603050405020304" pitchFamily="18" charset="0"/>
              </a:rPr>
              <a:t>    1.  Give three significances of setting goals for crime detection.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05657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746450"/>
            <a:ext cx="9404723" cy="868258"/>
          </a:xfrm>
        </p:spPr>
        <p:txBody>
          <a:bodyPr/>
          <a:lstStyle/>
          <a:p>
            <a:pPr algn="ctr"/>
            <a:r>
              <a:rPr lang="en-US" sz="2800" b="1" dirty="0">
                <a:latin typeface="Times New Roman" panose="02020603050405020304" pitchFamily="18" charset="0"/>
                <a:cs typeface="Times New Roman" panose="02020603050405020304" pitchFamily="18" charset="0"/>
              </a:rPr>
              <a:t>Presentation</a:t>
            </a:r>
            <a:r>
              <a:rPr lang="en-US" dirty="0"/>
              <a:t/>
            </a:r>
            <a:br>
              <a:rPr lang="en-US" dirty="0"/>
            </a:br>
            <a:endParaRPr lang="en-US" dirty="0"/>
          </a:p>
        </p:txBody>
      </p:sp>
      <p:sp>
        <p:nvSpPr>
          <p:cNvPr id="3" name="Content Placeholder 2"/>
          <p:cNvSpPr>
            <a:spLocks noGrp="1"/>
          </p:cNvSpPr>
          <p:nvPr>
            <p:ph idx="1"/>
          </p:nvPr>
        </p:nvSpPr>
        <p:spPr>
          <a:xfrm>
            <a:off x="603504" y="1271039"/>
            <a:ext cx="10991088" cy="4195481"/>
          </a:xfrm>
        </p:spPr>
        <p:txBody>
          <a:bodyPr>
            <a:normAutofit/>
          </a:bodyPr>
          <a:lstStyle/>
          <a:p>
            <a:pPr marL="0" lvl="0" indent="0">
              <a:buNone/>
            </a:pPr>
            <a:r>
              <a:rPr lang="en-US" sz="2800" dirty="0">
                <a:latin typeface="Times New Roman" panose="02020603050405020304" pitchFamily="18" charset="0"/>
                <a:cs typeface="Times New Roman" panose="02020603050405020304" pitchFamily="18" charset="0"/>
              </a:rPr>
              <a:t>Reasons for setting goals in crime investigations.</a:t>
            </a:r>
          </a:p>
          <a:p>
            <a:pPr lvl="0"/>
            <a:r>
              <a:rPr lang="en-US" sz="2800" dirty="0">
                <a:latin typeface="Times New Roman" panose="02020603050405020304" pitchFamily="18" charset="0"/>
                <a:cs typeface="Times New Roman" panose="02020603050405020304" pitchFamily="18" charset="0"/>
              </a:rPr>
              <a:t>To give you focus on what to address.</a:t>
            </a:r>
          </a:p>
          <a:p>
            <a:pPr lvl="0"/>
            <a:r>
              <a:rPr lang="en-US" sz="2800" dirty="0">
                <a:latin typeface="Times New Roman" panose="02020603050405020304" pitchFamily="18" charset="0"/>
                <a:cs typeface="Times New Roman" panose="02020603050405020304" pitchFamily="18" charset="0"/>
              </a:rPr>
              <a:t>To allow progress benchmarking.</a:t>
            </a:r>
          </a:p>
          <a:p>
            <a:pPr lvl="0"/>
            <a:r>
              <a:rPr lang="en-US" sz="2800" dirty="0">
                <a:latin typeface="Times New Roman" panose="02020603050405020304" pitchFamily="18" charset="0"/>
                <a:cs typeface="Times New Roman" panose="02020603050405020304" pitchFamily="18" charset="0"/>
              </a:rPr>
              <a:t>To avoid distractions during investigation.</a:t>
            </a:r>
          </a:p>
          <a:p>
            <a:pPr lvl="0"/>
            <a:r>
              <a:rPr lang="en-US" sz="2800" dirty="0">
                <a:latin typeface="Times New Roman" panose="02020603050405020304" pitchFamily="18" charset="0"/>
                <a:cs typeface="Times New Roman" panose="02020603050405020304" pitchFamily="18" charset="0"/>
              </a:rPr>
              <a:t>To avoid procrastination in technical scenes.</a:t>
            </a:r>
          </a:p>
          <a:p>
            <a:endParaRPr lang="en-US" sz="2800" dirty="0"/>
          </a:p>
        </p:txBody>
      </p:sp>
    </p:spTree>
    <p:extLst>
      <p:ext uri="{BB962C8B-B14F-4D97-AF65-F5344CB8AC3E}">
        <p14:creationId xmlns:p14="http://schemas.microsoft.com/office/powerpoint/2010/main" xmlns="" val="33017637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104293" y="1298897"/>
            <a:ext cx="10307419" cy="4195481"/>
          </a:xfrm>
        </p:spPr>
        <p:txBody>
          <a:bodyPr>
            <a:normAutofit/>
          </a:bodyPr>
          <a:lstStyle/>
          <a:p>
            <a:pPr marL="0" lvl="0" indent="0">
              <a:buNone/>
            </a:pPr>
            <a:r>
              <a:rPr lang="en-US" sz="2800" dirty="0" smtClean="0">
                <a:latin typeface="Times New Roman" panose="02020603050405020304" pitchFamily="18" charset="0"/>
                <a:cs typeface="Times New Roman" panose="02020603050405020304" pitchFamily="18" charset="0"/>
              </a:rPr>
              <a:t>Tips for </a:t>
            </a:r>
            <a:r>
              <a:rPr lang="en-US" sz="2800" dirty="0">
                <a:latin typeface="Times New Roman" panose="02020603050405020304" pitchFamily="18" charset="0"/>
                <a:cs typeface="Times New Roman" panose="02020603050405020304" pitchFamily="18" charset="0"/>
              </a:rPr>
              <a:t>goal setting.</a:t>
            </a:r>
          </a:p>
          <a:p>
            <a:pPr lvl="0"/>
            <a:r>
              <a:rPr lang="en-US" sz="2800" dirty="0">
                <a:latin typeface="Times New Roman" panose="02020603050405020304" pitchFamily="18" charset="0"/>
                <a:cs typeface="Times New Roman" panose="02020603050405020304" pitchFamily="18" charset="0"/>
              </a:rPr>
              <a:t>Identify goals that will motivate you complete your task.</a:t>
            </a:r>
          </a:p>
          <a:p>
            <a:pPr lvl="0"/>
            <a:r>
              <a:rPr lang="en-US" sz="2800" dirty="0">
                <a:latin typeface="Times New Roman" panose="02020603050405020304" pitchFamily="18" charset="0"/>
                <a:cs typeface="Times New Roman" panose="02020603050405020304" pitchFamily="18" charset="0"/>
              </a:rPr>
              <a:t>Set SMART goals.</a:t>
            </a:r>
          </a:p>
          <a:p>
            <a:pPr lvl="0"/>
            <a:r>
              <a:rPr lang="en-US" sz="2800" dirty="0">
                <a:latin typeface="Times New Roman" panose="02020603050405020304" pitchFamily="18" charset="0"/>
                <a:cs typeface="Times New Roman" panose="02020603050405020304" pitchFamily="18" charset="0"/>
              </a:rPr>
              <a:t>Have your goals in writing.</a:t>
            </a:r>
          </a:p>
          <a:p>
            <a:pPr lvl="0"/>
            <a:r>
              <a:rPr lang="en-US" sz="2800" dirty="0">
                <a:latin typeface="Times New Roman" panose="02020603050405020304" pitchFamily="18" charset="0"/>
                <a:cs typeface="Times New Roman" panose="02020603050405020304" pitchFamily="18" charset="0"/>
              </a:rPr>
              <a:t>Plan for action.</a:t>
            </a:r>
          </a:p>
          <a:p>
            <a:pPr lvl="0"/>
            <a:r>
              <a:rPr lang="en-US" sz="2800" dirty="0">
                <a:latin typeface="Times New Roman" panose="02020603050405020304" pitchFamily="18" charset="0"/>
                <a:cs typeface="Times New Roman" panose="02020603050405020304" pitchFamily="18" charset="0"/>
              </a:rPr>
              <a:t>Be focused.</a:t>
            </a:r>
          </a:p>
        </p:txBody>
      </p:sp>
    </p:spTree>
    <p:extLst>
      <p:ext uri="{BB962C8B-B14F-4D97-AF65-F5344CB8AC3E}">
        <p14:creationId xmlns:p14="http://schemas.microsoft.com/office/powerpoint/2010/main" xmlns="" val="646743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54138"/>
            <a:ext cx="9404723" cy="1400530"/>
          </a:xfrm>
        </p:spPr>
        <p:txBody>
          <a:bodyPr/>
          <a:lstStyle/>
          <a:p>
            <a:r>
              <a:rPr lang="en-US" dirty="0" smtClean="0"/>
              <a:t>  </a:t>
            </a:r>
            <a:endParaRPr lang="en-US" dirty="0"/>
          </a:p>
        </p:txBody>
      </p:sp>
      <p:sp>
        <p:nvSpPr>
          <p:cNvPr id="3" name="Content Placeholder 2"/>
          <p:cNvSpPr>
            <a:spLocks noGrp="1"/>
          </p:cNvSpPr>
          <p:nvPr>
            <p:ph idx="1"/>
          </p:nvPr>
        </p:nvSpPr>
        <p:spPr>
          <a:xfrm>
            <a:off x="1103312" y="1717016"/>
            <a:ext cx="10216960" cy="4195481"/>
          </a:xfrm>
        </p:spPr>
        <p:txBody>
          <a:bodyPr>
            <a:normAutofit/>
          </a:bodyPr>
          <a:lstStyle/>
          <a:p>
            <a:pPr marL="0" lvl="0" indent="0">
              <a:buNone/>
            </a:pPr>
            <a:r>
              <a:rPr lang="en-US" sz="2800" dirty="0">
                <a:latin typeface="Times New Roman" panose="02020603050405020304" pitchFamily="18" charset="0"/>
                <a:cs typeface="Times New Roman" panose="02020603050405020304" pitchFamily="18" charset="0"/>
              </a:rPr>
              <a:t>State and explain three aspects of crime </a:t>
            </a:r>
            <a:r>
              <a:rPr lang="en-US" sz="2800" dirty="0" smtClean="0">
                <a:latin typeface="Times New Roman" panose="02020603050405020304" pitchFamily="18" charset="0"/>
                <a:cs typeface="Times New Roman" panose="02020603050405020304" pitchFamily="18" charset="0"/>
              </a:rPr>
              <a:t>investigation </a:t>
            </a:r>
            <a:r>
              <a:rPr lang="en-US" sz="2800" dirty="0">
                <a:latin typeface="Times New Roman" panose="02020603050405020304" pitchFamily="18" charset="0"/>
                <a:cs typeface="Times New Roman" panose="02020603050405020304" pitchFamily="18" charset="0"/>
              </a:rPr>
              <a:t>that criminal detection goals seeks to address.</a:t>
            </a:r>
          </a:p>
          <a:p>
            <a:pPr lvl="0"/>
            <a:r>
              <a:rPr lang="en-US" sz="2800" dirty="0">
                <a:latin typeface="Times New Roman" panose="02020603050405020304" pitchFamily="18" charset="0"/>
                <a:cs typeface="Times New Roman" panose="02020603050405020304" pitchFamily="18" charset="0"/>
              </a:rPr>
              <a:t>Gathering information.</a:t>
            </a:r>
          </a:p>
          <a:p>
            <a:pPr lvl="0"/>
            <a:r>
              <a:rPr lang="en-US" sz="2800" dirty="0">
                <a:latin typeface="Times New Roman" panose="02020603050405020304" pitchFamily="18" charset="0"/>
                <a:cs typeface="Times New Roman" panose="02020603050405020304" pitchFamily="18" charset="0"/>
              </a:rPr>
              <a:t>Interviewing parties.</a:t>
            </a:r>
          </a:p>
          <a:p>
            <a:pPr lvl="0"/>
            <a:r>
              <a:rPr lang="en-US" sz="2800" dirty="0">
                <a:latin typeface="Times New Roman" panose="02020603050405020304" pitchFamily="18" charset="0"/>
                <a:cs typeface="Times New Roman" panose="02020603050405020304" pitchFamily="18" charset="0"/>
              </a:rPr>
              <a:t>Collecting evidence.</a:t>
            </a:r>
          </a:p>
          <a:p>
            <a:endParaRPr lang="en-US" sz="2800" dirty="0"/>
          </a:p>
        </p:txBody>
      </p:sp>
    </p:spTree>
    <p:extLst>
      <p:ext uri="{BB962C8B-B14F-4D97-AF65-F5344CB8AC3E}">
        <p14:creationId xmlns:p14="http://schemas.microsoft.com/office/powerpoint/2010/main" xmlns="" val="2160312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501" y="-181764"/>
            <a:ext cx="9404723" cy="1400530"/>
          </a:xfrm>
        </p:spPr>
        <p:txBody>
          <a:bodyPr/>
          <a:lstStyle/>
          <a:p>
            <a:r>
              <a:rPr lang="en-US" dirty="0" smtClean="0"/>
              <a:t> </a:t>
            </a:r>
            <a:endParaRPr lang="en-US" dirty="0"/>
          </a:p>
        </p:txBody>
      </p:sp>
      <p:sp>
        <p:nvSpPr>
          <p:cNvPr id="3" name="Content Placeholder 2"/>
          <p:cNvSpPr>
            <a:spLocks noGrp="1"/>
          </p:cNvSpPr>
          <p:nvPr>
            <p:ph idx="1"/>
          </p:nvPr>
        </p:nvSpPr>
        <p:spPr>
          <a:xfrm>
            <a:off x="530352" y="1549064"/>
            <a:ext cx="11210544" cy="4195481"/>
          </a:xfrm>
        </p:spPr>
        <p:txBody>
          <a:bodyPr>
            <a:normAutofit/>
          </a:bodyPr>
          <a:lstStyle/>
          <a:p>
            <a:pPr marL="0" lvl="0" indent="0">
              <a:buNone/>
            </a:pPr>
            <a:r>
              <a:rPr lang="en-US" sz="2800" dirty="0">
                <a:latin typeface="Times New Roman" panose="02020603050405020304" pitchFamily="18" charset="0"/>
                <a:cs typeface="Times New Roman" panose="02020603050405020304" pitchFamily="18" charset="0"/>
              </a:rPr>
              <a:t>Evaluate the set goals after </a:t>
            </a:r>
            <a:r>
              <a:rPr lang="en-US" sz="2800" dirty="0" smtClean="0">
                <a:latin typeface="Times New Roman" panose="02020603050405020304" pitchFamily="18" charset="0"/>
                <a:cs typeface="Times New Roman" panose="02020603050405020304" pitchFamily="18" charset="0"/>
              </a:rPr>
              <a:t>investigation by:</a:t>
            </a:r>
            <a:endParaRPr lang="en-US" sz="2800" dirty="0">
              <a:latin typeface="Times New Roman" panose="02020603050405020304" pitchFamily="18" charset="0"/>
              <a:cs typeface="Times New Roman" panose="02020603050405020304" pitchFamily="18" charset="0"/>
            </a:endParaRPr>
          </a:p>
          <a:p>
            <a:pPr lvl="0"/>
            <a:r>
              <a:rPr lang="en-US" sz="2800" dirty="0" smtClean="0">
                <a:latin typeface="Times New Roman" panose="02020603050405020304" pitchFamily="18" charset="0"/>
                <a:cs typeface="Times New Roman" panose="02020603050405020304" pitchFamily="18" charset="0"/>
              </a:rPr>
              <a:t>Providing </a:t>
            </a:r>
            <a:r>
              <a:rPr lang="en-US" sz="2800" dirty="0">
                <a:latin typeface="Times New Roman" panose="02020603050405020304" pitchFamily="18" charset="0"/>
                <a:cs typeface="Times New Roman" panose="02020603050405020304" pitchFamily="18" charset="0"/>
              </a:rPr>
              <a:t>a checklist for evaluation.</a:t>
            </a:r>
          </a:p>
          <a:p>
            <a:pPr lvl="0"/>
            <a:r>
              <a:rPr lang="en-US" sz="2800" dirty="0" smtClean="0">
                <a:latin typeface="Times New Roman" panose="02020603050405020304" pitchFamily="18" charset="0"/>
                <a:cs typeface="Times New Roman" panose="02020603050405020304" pitchFamily="18" charset="0"/>
              </a:rPr>
              <a:t>Determining </a:t>
            </a:r>
            <a:r>
              <a:rPr lang="en-US" sz="2800" dirty="0">
                <a:latin typeface="Times New Roman" panose="02020603050405020304" pitchFamily="18" charset="0"/>
                <a:cs typeface="Times New Roman" panose="02020603050405020304" pitchFamily="18" charset="0"/>
              </a:rPr>
              <a:t>which investigation objectives have been achieved.</a:t>
            </a:r>
          </a:p>
          <a:p>
            <a:pPr lvl="0"/>
            <a:r>
              <a:rPr lang="en-US" sz="2800" dirty="0" smtClean="0">
                <a:latin typeface="Times New Roman" panose="02020603050405020304" pitchFamily="18" charset="0"/>
                <a:cs typeface="Times New Roman" panose="02020603050405020304" pitchFamily="18" charset="0"/>
              </a:rPr>
              <a:t>Identifying </a:t>
            </a:r>
            <a:r>
              <a:rPr lang="en-US" sz="2800" dirty="0">
                <a:latin typeface="Times New Roman" panose="02020603050405020304" pitchFamily="18" charset="0"/>
                <a:cs typeface="Times New Roman" panose="02020603050405020304" pitchFamily="18" charset="0"/>
              </a:rPr>
              <a:t>payoff.</a:t>
            </a:r>
          </a:p>
          <a:p>
            <a:pPr lvl="0"/>
            <a:r>
              <a:rPr lang="en-US" sz="2800" dirty="0" smtClean="0">
                <a:latin typeface="Times New Roman" panose="02020603050405020304" pitchFamily="18" charset="0"/>
                <a:cs typeface="Times New Roman" panose="02020603050405020304" pitchFamily="18" charset="0"/>
              </a:rPr>
              <a:t>Identifying </a:t>
            </a:r>
            <a:r>
              <a:rPr lang="en-US" sz="2800" dirty="0">
                <a:latin typeface="Times New Roman" panose="02020603050405020304" pitchFamily="18" charset="0"/>
                <a:cs typeface="Times New Roman" panose="02020603050405020304" pitchFamily="18" charset="0"/>
              </a:rPr>
              <a:t>issues to be addressed in the future.</a:t>
            </a:r>
          </a:p>
          <a:p>
            <a:pPr lvl="0"/>
            <a:r>
              <a:rPr lang="en-US" sz="2800" dirty="0" smtClean="0">
                <a:latin typeface="Times New Roman" panose="02020603050405020304" pitchFamily="18" charset="0"/>
                <a:cs typeface="Times New Roman" panose="02020603050405020304" pitchFamily="18" charset="0"/>
              </a:rPr>
              <a:t>Outlining </a:t>
            </a:r>
            <a:r>
              <a:rPr lang="en-US" sz="2800" dirty="0">
                <a:latin typeface="Times New Roman" panose="02020603050405020304" pitchFamily="18" charset="0"/>
                <a:cs typeface="Times New Roman" panose="02020603050405020304" pitchFamily="18" charset="0"/>
              </a:rPr>
              <a:t>lesson learned.</a:t>
            </a:r>
          </a:p>
          <a:p>
            <a:pPr marL="0" indent="0">
              <a:buNone/>
            </a:pPr>
            <a:endParaRPr lang="en-US" sz="2800" dirty="0"/>
          </a:p>
        </p:txBody>
      </p:sp>
    </p:spTree>
    <p:extLst>
      <p:ext uri="{BB962C8B-B14F-4D97-AF65-F5344CB8AC3E}">
        <p14:creationId xmlns:p14="http://schemas.microsoft.com/office/powerpoint/2010/main" xmlns="" val="2546542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564" y="-408673"/>
            <a:ext cx="9404723" cy="1400530"/>
          </a:xfrm>
        </p:spPr>
        <p:txBody>
          <a:bodyPr/>
          <a:lstStyle/>
          <a:p>
            <a:r>
              <a:rPr lang="en-US" dirty="0" smtClean="0"/>
              <a:t> </a:t>
            </a:r>
            <a:endParaRPr lang="en-US" dirty="0"/>
          </a:p>
        </p:txBody>
      </p:sp>
      <p:sp>
        <p:nvSpPr>
          <p:cNvPr id="3" name="Content Placeholder 2"/>
          <p:cNvSpPr>
            <a:spLocks noGrp="1"/>
          </p:cNvSpPr>
          <p:nvPr>
            <p:ph idx="1"/>
          </p:nvPr>
        </p:nvSpPr>
        <p:spPr>
          <a:xfrm>
            <a:off x="548640" y="1403561"/>
            <a:ext cx="10442448" cy="4195481"/>
          </a:xfrm>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Sketches, pictures, drawing and maps.</a:t>
            </a:r>
          </a:p>
          <a:p>
            <a:pPr marL="0" indent="0">
              <a:buNone/>
            </a:pPr>
            <a:r>
              <a:rPr lang="en-US" sz="2800" dirty="0" smtClean="0">
                <a:latin typeface="Times New Roman" panose="02020603050405020304" pitchFamily="18" charset="0"/>
                <a:cs typeface="Times New Roman" panose="02020603050405020304" pitchFamily="18" charset="0"/>
              </a:rPr>
              <a:t>They are used </a:t>
            </a:r>
            <a:r>
              <a:rPr lang="en-US" sz="2800" dirty="0">
                <a:latin typeface="Times New Roman" panose="02020603050405020304" pitchFamily="18" charset="0"/>
                <a:cs typeface="Times New Roman" panose="02020603050405020304" pitchFamily="18" charset="0"/>
              </a:rPr>
              <a:t>to allow the investigating team to:</a:t>
            </a:r>
          </a:p>
          <a:p>
            <a:pPr lvl="0"/>
            <a:r>
              <a:rPr lang="en-US" sz="2800" dirty="0">
                <a:latin typeface="Times New Roman" panose="02020603050405020304" pitchFamily="18" charset="0"/>
                <a:cs typeface="Times New Roman" panose="02020603050405020304" pitchFamily="18" charset="0"/>
              </a:rPr>
              <a:t>Comprehend the conditions evident during the time of crime.</a:t>
            </a:r>
          </a:p>
          <a:p>
            <a:pPr lvl="0"/>
            <a:r>
              <a:rPr lang="en-US" sz="2800" dirty="0">
                <a:latin typeface="Times New Roman" panose="02020603050405020304" pitchFamily="18" charset="0"/>
                <a:cs typeface="Times New Roman" panose="02020603050405020304" pitchFamily="18" charset="0"/>
              </a:rPr>
              <a:t>Propose e circumstance which might have led to the crime.</a:t>
            </a:r>
          </a:p>
        </p:txBody>
      </p:sp>
    </p:spTree>
    <p:extLst>
      <p:ext uri="{BB962C8B-B14F-4D97-AF65-F5344CB8AC3E}">
        <p14:creationId xmlns:p14="http://schemas.microsoft.com/office/powerpoint/2010/main" xmlns="" val="1934162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104293" y="1728406"/>
            <a:ext cx="10417147" cy="4195481"/>
          </a:xfrm>
        </p:spPr>
        <p:txBody>
          <a:bodyPr>
            <a:normAutofit/>
          </a:bodyPr>
          <a:lstStyle/>
          <a:p>
            <a:pPr marL="0" lvl="0" indent="0">
              <a:buNone/>
            </a:pPr>
            <a:r>
              <a:rPr lang="en-US" sz="2800" dirty="0">
                <a:latin typeface="Times New Roman" panose="02020603050405020304" pitchFamily="18" charset="0"/>
                <a:cs typeface="Times New Roman" panose="02020603050405020304" pitchFamily="18" charset="0"/>
              </a:rPr>
              <a:t>Challenges facing goal setting in crime detection.</a:t>
            </a:r>
          </a:p>
          <a:p>
            <a:pPr lvl="0"/>
            <a:r>
              <a:rPr lang="en-US" sz="2800" dirty="0">
                <a:latin typeface="Times New Roman" panose="02020603050405020304" pitchFamily="18" charset="0"/>
                <a:cs typeface="Times New Roman" panose="02020603050405020304" pitchFamily="18" charset="0"/>
              </a:rPr>
              <a:t>Focusing on strengths only.</a:t>
            </a:r>
          </a:p>
          <a:p>
            <a:pPr lvl="0"/>
            <a:r>
              <a:rPr lang="en-US" sz="2800" dirty="0">
                <a:latin typeface="Times New Roman" panose="02020603050405020304" pitchFamily="18" charset="0"/>
                <a:cs typeface="Times New Roman" panose="02020603050405020304" pitchFamily="18" charset="0"/>
              </a:rPr>
              <a:t>Lack of clarity in crime incidences.</a:t>
            </a:r>
          </a:p>
          <a:p>
            <a:pPr lvl="0"/>
            <a:r>
              <a:rPr lang="en-US" sz="2800" dirty="0">
                <a:latin typeface="Times New Roman" panose="02020603050405020304" pitchFamily="18" charset="0"/>
                <a:cs typeface="Times New Roman" panose="02020603050405020304" pitchFamily="18" charset="0"/>
              </a:rPr>
              <a:t>Too high expectations from the victims of the scene.</a:t>
            </a:r>
          </a:p>
          <a:p>
            <a:pPr lvl="0"/>
            <a:r>
              <a:rPr lang="en-US" sz="2800" dirty="0">
                <a:latin typeface="Times New Roman" panose="02020603050405020304" pitchFamily="18" charset="0"/>
                <a:cs typeface="Times New Roman" panose="02020603050405020304" pitchFamily="18" charset="0"/>
              </a:rPr>
              <a:t>Lack of teamwork during investigation.</a:t>
            </a:r>
          </a:p>
          <a:p>
            <a:pPr lvl="0"/>
            <a:r>
              <a:rPr lang="en-US" sz="2800" dirty="0">
                <a:latin typeface="Times New Roman" panose="02020603050405020304" pitchFamily="18" charset="0"/>
                <a:cs typeface="Times New Roman" panose="02020603050405020304" pitchFamily="18" charset="0"/>
              </a:rPr>
              <a:t>Unmeasurable goals.</a:t>
            </a:r>
          </a:p>
          <a:p>
            <a:pPr lvl="0"/>
            <a:r>
              <a:rPr lang="en-US" sz="2800" dirty="0">
                <a:latin typeface="Times New Roman" panose="02020603050405020304" pitchFamily="18" charset="0"/>
                <a:cs typeface="Times New Roman" panose="02020603050405020304" pitchFamily="18" charset="0"/>
              </a:rPr>
              <a:t>Lack of incorporation of goals to action plan.</a:t>
            </a:r>
          </a:p>
          <a:p>
            <a:endParaRPr lang="en-US" sz="2800" dirty="0"/>
          </a:p>
        </p:txBody>
      </p:sp>
    </p:spTree>
    <p:extLst>
      <p:ext uri="{BB962C8B-B14F-4D97-AF65-F5344CB8AC3E}">
        <p14:creationId xmlns:p14="http://schemas.microsoft.com/office/powerpoint/2010/main" xmlns="" val="2269807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Application</a:t>
            </a:r>
            <a:r>
              <a:rPr lang="en-US" sz="4400" b="1" dirty="0">
                <a:latin typeface="Times New Roman" panose="02020603050405020304" pitchFamily="18" charset="0"/>
                <a:cs typeface="Times New Roman" panose="02020603050405020304" pitchFamily="18" charset="0"/>
              </a:rPr>
              <a:t/>
            </a:r>
            <a:br>
              <a:rPr lang="en-US" sz="4400" b="1"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420624" y="1446564"/>
            <a:ext cx="11466575" cy="4195481"/>
          </a:xfrm>
        </p:spPr>
        <p:txBody>
          <a:bodyPr>
            <a:normAutofit/>
          </a:bodyPr>
          <a:lstStyle/>
          <a:p>
            <a:pPr lvl="0"/>
            <a:r>
              <a:rPr lang="en-US" sz="2800" dirty="0" smtClean="0">
                <a:latin typeface="Times New Roman" panose="02020603050405020304" pitchFamily="18" charset="0"/>
                <a:cs typeface="Times New Roman" panose="02020603050405020304" pitchFamily="18" charset="0"/>
              </a:rPr>
              <a:t>Conducting </a:t>
            </a:r>
            <a:r>
              <a:rPr lang="en-US" sz="2800" dirty="0">
                <a:latin typeface="Times New Roman" panose="02020603050405020304" pitchFamily="18" charset="0"/>
                <a:cs typeface="Times New Roman" panose="02020603050405020304" pitchFamily="18" charset="0"/>
              </a:rPr>
              <a:t>actual crime detection by gathering evidences and facts of the criminal scene</a:t>
            </a:r>
            <a:r>
              <a:rPr lang="en-US" sz="2800" dirty="0" smtClean="0">
                <a:latin typeface="Times New Roman" panose="02020603050405020304" pitchFamily="18" charset="0"/>
                <a:cs typeface="Times New Roman" panose="02020603050405020304" pitchFamily="18" charset="0"/>
              </a:rPr>
              <a:t>.</a:t>
            </a:r>
          </a:p>
          <a:p>
            <a:pPr lvl="0"/>
            <a:r>
              <a:rPr lang="en-US" sz="2800" dirty="0">
                <a:latin typeface="Times New Roman" panose="02020603050405020304" pitchFamily="18" charset="0"/>
                <a:cs typeface="Times New Roman" panose="02020603050405020304" pitchFamily="18" charset="0"/>
              </a:rPr>
              <a:t>Used in establishing order of events</a:t>
            </a:r>
          </a:p>
          <a:p>
            <a:pPr lvl="0"/>
            <a:r>
              <a:rPr lang="en-US" sz="2800" dirty="0">
                <a:latin typeface="Times New Roman" panose="02020603050405020304" pitchFamily="18" charset="0"/>
                <a:cs typeface="Times New Roman" panose="02020603050405020304" pitchFamily="18" charset="0"/>
              </a:rPr>
              <a:t>Goals dictates the necessary actions to be taken.</a:t>
            </a:r>
          </a:p>
          <a:p>
            <a:pPr lvl="0"/>
            <a:r>
              <a:rPr lang="en-US" sz="2800" dirty="0">
                <a:latin typeface="Times New Roman" panose="02020603050405020304" pitchFamily="18" charset="0"/>
                <a:cs typeface="Times New Roman" panose="02020603050405020304" pitchFamily="18" charset="0"/>
              </a:rPr>
              <a:t>They are used to ensure teamwork.</a:t>
            </a:r>
          </a:p>
          <a:p>
            <a:pPr lvl="0"/>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p>
        </p:txBody>
      </p:sp>
    </p:spTree>
    <p:extLst>
      <p:ext uri="{BB962C8B-B14F-4D97-AF65-F5344CB8AC3E}">
        <p14:creationId xmlns:p14="http://schemas.microsoft.com/office/powerpoint/2010/main" xmlns="" val="3515312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525339"/>
            <a:ext cx="9404723" cy="700265"/>
          </a:xfrm>
        </p:spPr>
        <p:txBody>
          <a:bodyPr/>
          <a:lstStyle/>
          <a:p>
            <a:pPr algn="ctr"/>
            <a:r>
              <a:rPr lang="en-US" sz="2800"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Summary</a:t>
            </a:r>
            <a:br>
              <a:rPr lang="en-US" sz="2800" b="1"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38912" y="1225604"/>
            <a:ext cx="11247120" cy="5412940"/>
          </a:xfrm>
        </p:spPr>
        <p:txBody>
          <a:bodyPr>
            <a:noAutofit/>
          </a:bodyPr>
          <a:lstStyle/>
          <a:p>
            <a:pPr marL="0" indent="0">
              <a:buNone/>
            </a:pPr>
            <a:r>
              <a:rPr lang="en-US" sz="2800" dirty="0" smtClean="0">
                <a:latin typeface="Times New Roman" panose="02020603050405020304" pitchFamily="18" charset="0"/>
                <a:cs typeface="Times New Roman" panose="02020603050405020304" pitchFamily="18" charset="0"/>
              </a:rPr>
              <a:t>Review </a:t>
            </a:r>
            <a:r>
              <a:rPr lang="en-US" sz="2800" dirty="0">
                <a:latin typeface="Times New Roman" panose="02020603050405020304" pitchFamily="18" charset="0"/>
                <a:cs typeface="Times New Roman" panose="02020603050405020304" pitchFamily="18" charset="0"/>
              </a:rPr>
              <a:t>of Points to remember.</a:t>
            </a:r>
          </a:p>
          <a:p>
            <a:pPr lvl="0"/>
            <a:r>
              <a:rPr lang="en-US" sz="2800" dirty="0">
                <a:latin typeface="Times New Roman" panose="02020603050405020304" pitchFamily="18" charset="0"/>
                <a:cs typeface="Times New Roman" panose="02020603050405020304" pitchFamily="18" charset="0"/>
              </a:rPr>
              <a:t>Meaning of a goal.</a:t>
            </a:r>
          </a:p>
          <a:p>
            <a:pPr lvl="0"/>
            <a:r>
              <a:rPr lang="en-US" sz="2800" dirty="0">
                <a:latin typeface="Times New Roman" panose="02020603050405020304" pitchFamily="18" charset="0"/>
                <a:cs typeface="Times New Roman" panose="02020603050405020304" pitchFamily="18" charset="0"/>
              </a:rPr>
              <a:t>Significance of goal setting in crime detection.</a:t>
            </a:r>
          </a:p>
          <a:p>
            <a:pPr lvl="0"/>
            <a:r>
              <a:rPr lang="en-US" sz="2800" dirty="0">
                <a:latin typeface="Times New Roman" panose="02020603050405020304" pitchFamily="18" charset="0"/>
                <a:cs typeface="Times New Roman" panose="02020603050405020304" pitchFamily="18" charset="0"/>
              </a:rPr>
              <a:t>Basic steps for setting goal.</a:t>
            </a:r>
          </a:p>
          <a:p>
            <a:pPr lvl="0"/>
            <a:r>
              <a:rPr lang="en-US" sz="2800" dirty="0">
                <a:latin typeface="Times New Roman" panose="02020603050405020304" pitchFamily="18" charset="0"/>
                <a:cs typeface="Times New Roman" panose="02020603050405020304" pitchFamily="18" charset="0"/>
              </a:rPr>
              <a:t>Contributions of photographs, sketches, video, images and drawings.</a:t>
            </a:r>
          </a:p>
          <a:p>
            <a:pPr lvl="0"/>
            <a:r>
              <a:rPr lang="en-US" sz="2800" dirty="0">
                <a:latin typeface="Times New Roman" panose="02020603050405020304" pitchFamily="18" charset="0"/>
                <a:cs typeface="Times New Roman" panose="02020603050405020304" pitchFamily="18" charset="0"/>
              </a:rPr>
              <a:t>Key factors that crime detection process seeks to address.</a:t>
            </a:r>
          </a:p>
          <a:p>
            <a:pPr lvl="0"/>
            <a:r>
              <a:rPr lang="en-US" sz="2800" dirty="0">
                <a:latin typeface="Times New Roman" panose="02020603050405020304" pitchFamily="18" charset="0"/>
                <a:cs typeface="Times New Roman" panose="02020603050405020304" pitchFamily="18" charset="0"/>
              </a:rPr>
              <a:t>Determining whether goals have been attained.</a:t>
            </a:r>
          </a:p>
          <a:p>
            <a:pPr lvl="0"/>
            <a:r>
              <a:rPr lang="en-US" sz="2800" dirty="0">
                <a:latin typeface="Times New Roman" panose="02020603050405020304" pitchFamily="18" charset="0"/>
                <a:cs typeface="Times New Roman" panose="02020603050405020304" pitchFamily="18" charset="0"/>
              </a:rPr>
              <a:t>Challenges facing goal setting in crime detection.</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93123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597159"/>
            <a:ext cx="9404723" cy="485192"/>
          </a:xfrm>
        </p:spPr>
        <p:txBody>
          <a:bodyPr/>
          <a:lstStyle/>
          <a:p>
            <a:pPr algn="ctr"/>
            <a:r>
              <a:rPr lang="en-US" sz="2800"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Evaluation</a:t>
            </a:r>
            <a:r>
              <a:rPr lang="en-US" sz="2800" b="1" dirty="0"/>
              <a:t/>
            </a:r>
            <a:br>
              <a:rPr lang="en-US" sz="2800" b="1" dirty="0"/>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4293" y="1325131"/>
            <a:ext cx="8946541" cy="4195481"/>
          </a:xfrm>
        </p:spPr>
        <p:txBody>
          <a:bodyPr>
            <a:normAutofit/>
          </a:bodyPr>
          <a:lstStyle/>
          <a:p>
            <a:r>
              <a:rPr lang="en-US" sz="2800" dirty="0" smtClean="0">
                <a:latin typeface="Times New Roman" panose="02020603050405020304" pitchFamily="18" charset="0"/>
                <a:cs typeface="Times New Roman" panose="02020603050405020304" pitchFamily="18" charset="0"/>
              </a:rPr>
              <a:t>Trainee </a:t>
            </a:r>
            <a:r>
              <a:rPr lang="en-US" sz="2800" dirty="0">
                <a:latin typeface="Times New Roman" panose="02020603050405020304" pitchFamily="18" charset="0"/>
                <a:cs typeface="Times New Roman" panose="02020603050405020304" pitchFamily="18" charset="0"/>
              </a:rPr>
              <a:t>evaluation test</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Trainer </a:t>
            </a:r>
            <a:r>
              <a:rPr lang="en-US" sz="2800" dirty="0">
                <a:latin typeface="Times New Roman" panose="02020603050405020304" pitchFamily="18" charset="0"/>
                <a:cs typeface="Times New Roman" panose="02020603050405020304" pitchFamily="18" charset="0"/>
              </a:rPr>
              <a:t>evaluation feedback form</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764552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Times New Roman" pitchFamily="18" charset="0"/>
                <a:cs typeface="Times New Roman" pitchFamily="18" charset="0"/>
              </a:rPr>
              <a:t>References.</a:t>
            </a:r>
            <a:r>
              <a:rPr lang="en-US" dirty="0" smtClean="0"/>
              <a:t/>
            </a:r>
            <a:br>
              <a:rPr lang="en-US" dirty="0" smtClean="0"/>
            </a:br>
            <a:endParaRPr lang="en-US" dirty="0"/>
          </a:p>
        </p:txBody>
      </p:sp>
      <p:sp>
        <p:nvSpPr>
          <p:cNvPr id="3" name="Content Placeholder 2"/>
          <p:cNvSpPr>
            <a:spLocks noGrp="1"/>
          </p:cNvSpPr>
          <p:nvPr>
            <p:ph idx="1"/>
          </p:nvPr>
        </p:nvSpPr>
        <p:spPr>
          <a:xfrm>
            <a:off x="1121600" y="1412838"/>
            <a:ext cx="10674160" cy="4195481"/>
          </a:xfrm>
        </p:spPr>
        <p:txBody>
          <a:bodyPr/>
          <a:lstStyle/>
          <a:p>
            <a:r>
              <a:rPr lang="en-US" sz="2800" dirty="0" smtClean="0">
                <a:latin typeface="Times New Roman" pitchFamily="18" charset="0"/>
                <a:cs typeface="Times New Roman" pitchFamily="18" charset="0"/>
              </a:rPr>
              <a:t> Hitt</a:t>
            </a:r>
            <a:r>
              <a:rPr lang="en-US" sz="2800" dirty="0" smtClean="0">
                <a:latin typeface="Times New Roman" pitchFamily="18" charset="0"/>
                <a:cs typeface="Times New Roman" pitchFamily="18" charset="0"/>
              </a:rPr>
              <a:t>, M. A., Jackson, S. E., Carmona, S., Bierman, L., Shalley, C. E., &amp; Wright, D. M. (2017). The Future of Strategy Implementation. In </a:t>
            </a:r>
            <a:r>
              <a:rPr lang="en-US" sz="2800" i="1" dirty="0" smtClean="0">
                <a:latin typeface="Times New Roman" pitchFamily="18" charset="0"/>
                <a:cs typeface="Times New Roman" pitchFamily="18" charset="0"/>
              </a:rPr>
              <a:t>The Oxford Handbook of Strategy Implementation</a:t>
            </a:r>
            <a:r>
              <a:rPr lang="en-US"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Sooniste, T., Granhag, P. A., &amp; Strömwall, L. A. (2017). Training police investigators to interview to detect false intentions. </a:t>
            </a:r>
            <a:r>
              <a:rPr lang="en-US" sz="2800" i="1" dirty="0" smtClean="0">
                <a:latin typeface="Times New Roman" pitchFamily="18" charset="0"/>
                <a:cs typeface="Times New Roman" pitchFamily="18" charset="0"/>
              </a:rPr>
              <a:t>Journal of Police and Criminal Psychology</a:t>
            </a:r>
            <a:r>
              <a:rPr lang="en-US" sz="2800"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32</a:t>
            </a:r>
            <a:r>
              <a:rPr lang="en-US" sz="2800" dirty="0" smtClean="0">
                <a:latin typeface="Times New Roman" pitchFamily="18" charset="0"/>
                <a:cs typeface="Times New Roman" pitchFamily="18" charset="0"/>
              </a:rPr>
              <a:t>(2), 152-162.</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341</TotalTime>
  <Words>1751</Words>
  <Application>Microsoft Office PowerPoint</Application>
  <PresentationFormat>Custom</PresentationFormat>
  <Paragraphs>180</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Ion</vt:lpstr>
      <vt:lpstr>Course Title: Annual Training. Topic: Goal setting for Criminal Detectives. </vt:lpstr>
      <vt:lpstr>Target Populations:   Criminal Detectives. Number of students:  20 – 30. Space Requirements: Training room with chairs, tables, white boards and                                good source of power. </vt:lpstr>
      <vt:lpstr>Performance Objectives:</vt:lpstr>
      <vt:lpstr>  </vt:lpstr>
      <vt:lpstr>  </vt:lpstr>
      <vt:lpstr> </vt:lpstr>
      <vt:lpstr> </vt:lpstr>
      <vt:lpstr>Introduction </vt:lpstr>
      <vt:lpstr>Presentation </vt:lpstr>
      <vt:lpstr> </vt:lpstr>
      <vt:lpstr>  </vt:lpstr>
      <vt:lpstr> </vt:lpstr>
      <vt:lpstr> </vt:lpstr>
      <vt:lpstr>  </vt:lpstr>
      <vt:lpstr> Application </vt:lpstr>
      <vt:lpstr>  Summary </vt:lpstr>
      <vt:lpstr> Evaluation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tittle: Annual Training.</dc:title>
  <dc:creator>user</dc:creator>
  <cp:lastModifiedBy>ADM</cp:lastModifiedBy>
  <cp:revision>36</cp:revision>
  <dcterms:created xsi:type="dcterms:W3CDTF">2018-02-13T15:22:08Z</dcterms:created>
  <dcterms:modified xsi:type="dcterms:W3CDTF">2018-02-14T12:21:26Z</dcterms:modified>
</cp:coreProperties>
</file>